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C8F820AB-6ADF-4C5A-AFC1-1B7AD34D049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8AC4F60E-A0D5-46AF-86C5-B8E20C199DF2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211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20AB-6ADF-4C5A-AFC1-1B7AD34D049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F60E-A0D5-46AF-86C5-B8E20C19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5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C8F820AB-6ADF-4C5A-AFC1-1B7AD34D049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8AC4F60E-A0D5-46AF-86C5-B8E20C199DF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73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20AB-6ADF-4C5A-AFC1-1B7AD34D049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F60E-A0D5-46AF-86C5-B8E20C19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0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8F820AB-6ADF-4C5A-AFC1-1B7AD34D049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AC4F60E-A0D5-46AF-86C5-B8E20C199D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453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20AB-6ADF-4C5A-AFC1-1B7AD34D049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F60E-A0D5-46AF-86C5-B8E20C19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6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20AB-6ADF-4C5A-AFC1-1B7AD34D049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F60E-A0D5-46AF-86C5-B8E20C19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2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20AB-6ADF-4C5A-AFC1-1B7AD34D049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F60E-A0D5-46AF-86C5-B8E20C19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1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20AB-6ADF-4C5A-AFC1-1B7AD34D049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4F60E-A0D5-46AF-86C5-B8E20C19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36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C8F820AB-6ADF-4C5A-AFC1-1B7AD34D049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8AC4F60E-A0D5-46AF-86C5-B8E20C19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292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C8F820AB-6ADF-4C5A-AFC1-1B7AD34D049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8AC4F60E-A0D5-46AF-86C5-B8E20C19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1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8F820AB-6ADF-4C5A-AFC1-1B7AD34D0491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AC4F60E-A0D5-46AF-86C5-B8E20C199DF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3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1FC5D-B15F-4836-9742-6420C4BF34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Futur I</a:t>
            </a:r>
            <a:br>
              <a:rPr lang="de-DE" dirty="0"/>
            </a:br>
            <a:br>
              <a:rPr lang="de-DE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F4A94F-B662-41D9-AE7D-4135D05F06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3900" dirty="0">
                <a:solidFill>
                  <a:srgbClr val="FEFCF7"/>
                </a:solidFill>
                <a:latin typeface="Century Schoolbook" panose="02040604050505020304"/>
                <a:ea typeface="+mj-ea"/>
                <a:cs typeface="+mj-cs"/>
              </a:rPr>
              <a:t>Übung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518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20A7C-EE21-454C-9E0D-3EEE14BD1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8487" y="568345"/>
            <a:ext cx="8735784" cy="1233951"/>
          </a:xfrm>
        </p:spPr>
        <p:txBody>
          <a:bodyPr>
            <a:normAutofit/>
          </a:bodyPr>
          <a:lstStyle/>
          <a:p>
            <a:r>
              <a:rPr lang="de-DE" sz="3600" dirty="0"/>
              <a:t>Die Bildung des Futurs</a:t>
            </a:r>
            <a:br>
              <a:rPr lang="de-DE" sz="3600" dirty="0"/>
            </a:br>
            <a:r>
              <a:rPr lang="sr-Latn-RS" sz="3600" dirty="0"/>
              <a:t>(građenje futura)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BF6CE-3975-40E7-BCBF-3E623861C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487" y="1802296"/>
            <a:ext cx="9464655" cy="42876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r-Latn-RS" sz="3200" dirty="0"/>
          </a:p>
          <a:p>
            <a:pPr marL="0" indent="0">
              <a:buNone/>
            </a:pPr>
            <a:endParaRPr lang="sr-Latn-R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marL="0" indent="0">
              <a:buNone/>
            </a:pPr>
            <a:r>
              <a:rPr lang="sr-Latn-R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pomoćni glagol			</a:t>
            </a:r>
            <a:r>
              <a:rPr lang="de-DE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             </a:t>
            </a:r>
            <a:r>
              <a:rPr lang="sr-Latn-R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Infinitiv</a:t>
            </a:r>
          </a:p>
          <a:p>
            <a:pPr marL="0" indent="0">
              <a:buNone/>
            </a:pPr>
            <a:r>
              <a:rPr lang="sr-Latn-R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WERDEN           </a:t>
            </a:r>
            <a:r>
              <a:rPr lang="de-DE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             </a:t>
            </a:r>
            <a:r>
              <a:rPr lang="sr-Latn-R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+</a:t>
            </a:r>
            <a:r>
              <a:rPr lang="de-DE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                      </a:t>
            </a:r>
            <a:r>
              <a:rPr lang="sr-Latn-R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glavnog glagola</a:t>
            </a:r>
          </a:p>
          <a:p>
            <a:pPr marL="0" indent="0">
              <a:buNone/>
            </a:pPr>
            <a:endParaRPr lang="sr-Latn-RS" sz="7200" dirty="0"/>
          </a:p>
          <a:p>
            <a:pPr marL="0" indent="0">
              <a:buNone/>
            </a:pPr>
            <a:r>
              <a:rPr lang="sr-Latn-RS" sz="7200" dirty="0"/>
              <a:t>Sg.</a:t>
            </a:r>
          </a:p>
          <a:p>
            <a:pPr marL="0" indent="0">
              <a:buNone/>
            </a:pPr>
            <a:r>
              <a:rPr lang="sr-Latn-RS" sz="7200" dirty="0"/>
              <a:t>1. ich werde		        </a:t>
            </a:r>
            <a:r>
              <a:rPr lang="de-DE" sz="7200" dirty="0"/>
              <a:t>         </a:t>
            </a:r>
            <a:r>
              <a:rPr lang="sr-Latn-RS" sz="7200" dirty="0"/>
              <a:t>mach</a:t>
            </a:r>
            <a:r>
              <a:rPr lang="sr-Latn-RS" sz="7200" b="1" dirty="0"/>
              <a:t>en</a:t>
            </a:r>
            <a:r>
              <a:rPr lang="de-DE" sz="7200" dirty="0"/>
              <a:t>,</a:t>
            </a:r>
            <a:r>
              <a:rPr lang="sr-Latn-RS" sz="7200" dirty="0"/>
              <a:t> spiel</a:t>
            </a:r>
            <a:r>
              <a:rPr lang="sr-Latn-RS" sz="7200" b="1" dirty="0"/>
              <a:t>en</a:t>
            </a:r>
            <a:r>
              <a:rPr lang="sr-Latn-RS" sz="7200" dirty="0"/>
              <a:t>, h</a:t>
            </a:r>
            <a:r>
              <a:rPr lang="de-DE" sz="7200" dirty="0"/>
              <a:t>ör</a:t>
            </a:r>
            <a:r>
              <a:rPr lang="de-DE" sz="7200" b="1" dirty="0"/>
              <a:t>en</a:t>
            </a:r>
            <a:r>
              <a:rPr lang="de-DE" sz="7200" dirty="0"/>
              <a:t>, schlaf</a:t>
            </a:r>
            <a:r>
              <a:rPr lang="de-DE" sz="7200" b="1" dirty="0"/>
              <a:t>en</a:t>
            </a:r>
            <a:r>
              <a:rPr lang="de-DE" sz="7200" dirty="0"/>
              <a:t>...</a:t>
            </a:r>
            <a:endParaRPr lang="sr-Latn-RS" sz="7200" dirty="0"/>
          </a:p>
          <a:p>
            <a:pPr marL="0" indent="0">
              <a:buNone/>
            </a:pPr>
            <a:r>
              <a:rPr lang="sr-Latn-RS" sz="7200" dirty="0"/>
              <a:t>2. du </a:t>
            </a:r>
            <a:r>
              <a:rPr lang="sr-Latn-RS" sz="7200" b="1" dirty="0"/>
              <a:t>wirst</a:t>
            </a:r>
          </a:p>
          <a:p>
            <a:pPr marL="0" indent="0">
              <a:buNone/>
            </a:pPr>
            <a:r>
              <a:rPr lang="sr-Latn-RS" sz="7200" dirty="0"/>
              <a:t>3. er, sie , es </a:t>
            </a:r>
            <a:r>
              <a:rPr lang="sr-Latn-RS" sz="7200" b="1" dirty="0"/>
              <a:t>wird</a:t>
            </a:r>
          </a:p>
          <a:p>
            <a:pPr marL="0" indent="0">
              <a:buNone/>
            </a:pPr>
            <a:r>
              <a:rPr lang="sr-Latn-RS" sz="7200" dirty="0"/>
              <a:t>______________</a:t>
            </a:r>
          </a:p>
          <a:p>
            <a:pPr marL="0" indent="0">
              <a:buNone/>
            </a:pPr>
            <a:r>
              <a:rPr lang="sr-Latn-RS" sz="7200" dirty="0"/>
              <a:t>Pl.</a:t>
            </a:r>
          </a:p>
          <a:p>
            <a:pPr marL="0" indent="0">
              <a:buNone/>
            </a:pPr>
            <a:r>
              <a:rPr lang="sr-Latn-RS" sz="7200" dirty="0"/>
              <a:t>1. wir werden</a:t>
            </a:r>
          </a:p>
          <a:p>
            <a:pPr marL="0" indent="0">
              <a:buNone/>
            </a:pPr>
            <a:r>
              <a:rPr lang="sr-Latn-RS" sz="7200" dirty="0"/>
              <a:t>2. ihr werdet</a:t>
            </a:r>
          </a:p>
          <a:p>
            <a:pPr marL="0" indent="0">
              <a:buNone/>
            </a:pPr>
            <a:r>
              <a:rPr lang="sr-Latn-RS" sz="7200" dirty="0"/>
              <a:t>3. sie werden</a:t>
            </a:r>
          </a:p>
          <a:p>
            <a:pPr marL="0" indent="0">
              <a:buNone/>
            </a:pPr>
            <a:r>
              <a:rPr lang="sr-Latn-RS" sz="7200" dirty="0"/>
              <a:t>		</a:t>
            </a:r>
            <a:r>
              <a:rPr lang="sr-Latn-RS" sz="3200" dirty="0"/>
              <a:t>		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1E3775A1-AFAB-4CBA-9775-4CBC8AA1E499}"/>
              </a:ext>
            </a:extLst>
          </p:cNvPr>
          <p:cNvSpPr/>
          <p:nvPr/>
        </p:nvSpPr>
        <p:spPr>
          <a:xfrm>
            <a:off x="4810539" y="4108174"/>
            <a:ext cx="702365" cy="5963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9427E6-0704-4716-BA23-5FDBFDF814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2904" y="4108174"/>
            <a:ext cx="702365" cy="70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393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rrow: Right 2">
            <a:extLst>
              <a:ext uri="{FF2B5EF4-FFF2-40B4-BE49-F238E27FC236}">
                <a16:creationId xmlns:a16="http://schemas.microsoft.com/office/drawing/2014/main" id="{4EFADFE3-2162-41F8-AAFF-9B8412BE51D1}"/>
              </a:ext>
            </a:extLst>
          </p:cNvPr>
          <p:cNvSpPr/>
          <p:nvPr/>
        </p:nvSpPr>
        <p:spPr>
          <a:xfrm>
            <a:off x="3630501" y="2055932"/>
            <a:ext cx="477673" cy="7676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2372D8-8767-48E4-872C-5A19102060D6}"/>
              </a:ext>
            </a:extLst>
          </p:cNvPr>
          <p:cNvSpPr txBox="1"/>
          <p:nvPr/>
        </p:nvSpPr>
        <p:spPr>
          <a:xfrm>
            <a:off x="277701" y="522572"/>
            <a:ext cx="13082918" cy="1172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DE" sz="2400" b="1" dirty="0">
                <a:solidFill>
                  <a:prstClr val="black"/>
                </a:solidFill>
              </a:rPr>
              <a:t>Zukunft- Futur I</a:t>
            </a:r>
          </a:p>
          <a:p>
            <a:pPr lvl="0"/>
            <a:endParaRPr lang="en-US" sz="2400" dirty="0">
              <a:solidFill>
                <a:prstClr val="black"/>
              </a:solidFill>
            </a:endParaRPr>
          </a:p>
          <a:p>
            <a:pPr lvl="0"/>
            <a:endParaRPr lang="en-US" sz="2400" dirty="0">
              <a:solidFill>
                <a:prstClr val="black"/>
              </a:solidFill>
            </a:endParaRPr>
          </a:p>
          <a:p>
            <a:pPr lvl="0"/>
            <a:endParaRPr lang="en-US" sz="2400" dirty="0">
              <a:solidFill>
                <a:prstClr val="black"/>
              </a:solidFill>
            </a:endParaRPr>
          </a:p>
          <a:p>
            <a:pPr marL="342900" lvl="0" indent="-342900">
              <a:buFontTx/>
              <a:buAutoNum type="arabicPeriod"/>
            </a:pPr>
            <a:r>
              <a:rPr lang="en-US" sz="2400" dirty="0">
                <a:solidFill>
                  <a:prstClr val="black"/>
                </a:solidFill>
              </a:rPr>
              <a:t>Ich </a:t>
            </a:r>
            <a:r>
              <a:rPr lang="en-US" sz="2400" b="1" dirty="0" err="1">
                <a:solidFill>
                  <a:prstClr val="black"/>
                </a:solidFill>
              </a:rPr>
              <a:t>fahre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nach</a:t>
            </a:r>
            <a:r>
              <a:rPr lang="en-US" sz="2400" dirty="0">
                <a:solidFill>
                  <a:prstClr val="black"/>
                </a:solidFill>
              </a:rPr>
              <a:t> Wien.                  Ich </a:t>
            </a:r>
            <a:r>
              <a:rPr lang="en-US" sz="2400" b="1" dirty="0" err="1">
                <a:solidFill>
                  <a:prstClr val="black"/>
                </a:solidFill>
              </a:rPr>
              <a:t>werde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nach</a:t>
            </a:r>
            <a:r>
              <a:rPr lang="en-US" sz="2400" dirty="0">
                <a:solidFill>
                  <a:prstClr val="black"/>
                </a:solidFill>
              </a:rPr>
              <a:t> Wien </a:t>
            </a:r>
            <a:r>
              <a:rPr lang="en-US" sz="2400" b="1" dirty="0" err="1">
                <a:solidFill>
                  <a:prstClr val="black"/>
                </a:solidFill>
              </a:rPr>
              <a:t>fahren</a:t>
            </a:r>
            <a:r>
              <a:rPr lang="en-US" sz="2400" dirty="0">
                <a:solidFill>
                  <a:prstClr val="black"/>
                </a:solidFill>
              </a:rPr>
              <a:t>.</a:t>
            </a:r>
          </a:p>
          <a:p>
            <a:pPr marL="342900" lvl="0" indent="-342900">
              <a:buAutoNum type="arabicPeriod" startAt="2"/>
            </a:pPr>
            <a:r>
              <a:rPr lang="en-US" sz="2400" dirty="0">
                <a:solidFill>
                  <a:prstClr val="black"/>
                </a:solidFill>
              </a:rPr>
              <a:t>Ich </a:t>
            </a:r>
            <a:r>
              <a:rPr lang="en-US" sz="2400" dirty="0" err="1">
                <a:solidFill>
                  <a:prstClr val="black"/>
                </a:solidFill>
              </a:rPr>
              <a:t>gehe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zum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Doktor</a:t>
            </a:r>
            <a:r>
              <a:rPr lang="en-US" sz="2400" dirty="0">
                <a:solidFill>
                  <a:prstClr val="black"/>
                </a:solidFill>
              </a:rPr>
              <a:t>.      		Ich </a:t>
            </a:r>
            <a:r>
              <a:rPr lang="en-US" sz="2400" b="1" dirty="0">
                <a:solidFill>
                  <a:prstClr val="black"/>
                </a:solidFill>
              </a:rPr>
              <a:t>w</a:t>
            </a:r>
            <a:r>
              <a:rPr lang="en-US" sz="2400" dirty="0">
                <a:solidFill>
                  <a:prstClr val="black"/>
                </a:solidFill>
              </a:rPr>
              <a:t>___________ </a:t>
            </a:r>
            <a:r>
              <a:rPr lang="en-US" sz="2400" dirty="0" err="1">
                <a:solidFill>
                  <a:prstClr val="black"/>
                </a:solidFill>
              </a:rPr>
              <a:t>zum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Doktor</a:t>
            </a:r>
            <a:r>
              <a:rPr lang="en-US" sz="2400" dirty="0">
                <a:solidFill>
                  <a:prstClr val="black"/>
                </a:solidFill>
              </a:rPr>
              <a:t>  </a:t>
            </a:r>
            <a:r>
              <a:rPr lang="en-US" sz="2400" b="1" dirty="0">
                <a:solidFill>
                  <a:prstClr val="black"/>
                </a:solidFill>
              </a:rPr>
              <a:t>g</a:t>
            </a:r>
            <a:r>
              <a:rPr lang="en-US" sz="2400" dirty="0">
                <a:solidFill>
                  <a:prstClr val="black"/>
                </a:solidFill>
              </a:rPr>
              <a:t>______________.</a:t>
            </a:r>
          </a:p>
          <a:p>
            <a:pPr marL="342900" lvl="0" indent="-342900">
              <a:buAutoNum type="arabicPeriod" startAt="2"/>
            </a:pPr>
            <a:r>
              <a:rPr lang="en-US" sz="2400" dirty="0">
                <a:solidFill>
                  <a:prstClr val="black"/>
                </a:solidFill>
              </a:rPr>
              <a:t>Du </a:t>
            </a:r>
            <a:r>
              <a:rPr lang="en-US" sz="2400" dirty="0" err="1">
                <a:solidFill>
                  <a:prstClr val="black"/>
                </a:solidFill>
              </a:rPr>
              <a:t>arbeitest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im</a:t>
            </a:r>
            <a:r>
              <a:rPr lang="en-US" sz="2400" dirty="0">
                <a:solidFill>
                  <a:prstClr val="black"/>
                </a:solidFill>
              </a:rPr>
              <a:t> Haus. 			Du __________ </a:t>
            </a:r>
            <a:r>
              <a:rPr lang="en-US" sz="2400" dirty="0" err="1">
                <a:solidFill>
                  <a:prstClr val="black"/>
                </a:solidFill>
              </a:rPr>
              <a:t>im</a:t>
            </a:r>
            <a:r>
              <a:rPr lang="en-US" sz="2400" dirty="0">
                <a:solidFill>
                  <a:prstClr val="black"/>
                </a:solidFill>
              </a:rPr>
              <a:t> Haus ______________________.</a:t>
            </a:r>
          </a:p>
          <a:p>
            <a:pPr marL="342900" lvl="0" indent="-342900">
              <a:buAutoNum type="arabicPeriod" startAt="2"/>
            </a:pPr>
            <a:r>
              <a:rPr lang="en-US" sz="2400" dirty="0" err="1">
                <a:solidFill>
                  <a:prstClr val="black"/>
                </a:solidFill>
              </a:rPr>
              <a:t>Er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schreibt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im</a:t>
            </a:r>
            <a:r>
              <a:rPr lang="en-US" sz="2400" dirty="0">
                <a:solidFill>
                  <a:prstClr val="black"/>
                </a:solidFill>
              </a:rPr>
              <a:t> Heft. 			</a:t>
            </a:r>
            <a:r>
              <a:rPr lang="en-US" sz="2400" dirty="0" err="1">
                <a:solidFill>
                  <a:prstClr val="black"/>
                </a:solidFill>
              </a:rPr>
              <a:t>Er</a:t>
            </a:r>
            <a:r>
              <a:rPr lang="en-US" sz="2400" dirty="0">
                <a:solidFill>
                  <a:prstClr val="black"/>
                </a:solidFill>
              </a:rPr>
              <a:t> ____________</a:t>
            </a:r>
            <a:r>
              <a:rPr lang="en-US" sz="2400" dirty="0" err="1">
                <a:solidFill>
                  <a:prstClr val="black"/>
                </a:solidFill>
              </a:rPr>
              <a:t>im</a:t>
            </a:r>
            <a:r>
              <a:rPr lang="en-US" sz="2400" dirty="0">
                <a:solidFill>
                  <a:prstClr val="black"/>
                </a:solidFill>
              </a:rPr>
              <a:t> Heft ______________________.</a:t>
            </a:r>
          </a:p>
          <a:p>
            <a:pPr marL="342900" lvl="0" indent="-342900">
              <a:buAutoNum type="arabicPeriod" startAt="2"/>
            </a:pPr>
            <a:r>
              <a:rPr lang="en-US" sz="2400" dirty="0">
                <a:solidFill>
                  <a:prstClr val="black"/>
                </a:solidFill>
              </a:rPr>
              <a:t>Sie </a:t>
            </a:r>
            <a:r>
              <a:rPr lang="en-US" sz="2400" dirty="0" err="1">
                <a:solidFill>
                  <a:prstClr val="black"/>
                </a:solidFill>
              </a:rPr>
              <a:t>kocht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eine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Suppe</a:t>
            </a:r>
            <a:r>
              <a:rPr lang="en-US" sz="2400" dirty="0">
                <a:solidFill>
                  <a:prstClr val="black"/>
                </a:solidFill>
              </a:rPr>
              <a:t>. 			Sie ________________________________________.</a:t>
            </a:r>
          </a:p>
          <a:p>
            <a:pPr marL="342900" lvl="0" indent="-342900">
              <a:buAutoNum type="arabicPeriod" startAt="2"/>
            </a:pPr>
            <a:r>
              <a:rPr lang="en-US" sz="2400" dirty="0" err="1">
                <a:solidFill>
                  <a:prstClr val="black"/>
                </a:solidFill>
              </a:rPr>
              <a:t>Er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geht</a:t>
            </a:r>
            <a:r>
              <a:rPr lang="en-US" sz="2400" dirty="0">
                <a:solidFill>
                  <a:prstClr val="black"/>
                </a:solidFill>
              </a:rPr>
              <a:t> in die Schule. 			</a:t>
            </a:r>
            <a:r>
              <a:rPr lang="en-US" sz="2400" dirty="0" err="1">
                <a:solidFill>
                  <a:prstClr val="black"/>
                </a:solidFill>
              </a:rPr>
              <a:t>Er</a:t>
            </a:r>
            <a:r>
              <a:rPr lang="en-US" sz="2400" dirty="0">
                <a:solidFill>
                  <a:prstClr val="black"/>
                </a:solidFill>
              </a:rPr>
              <a:t>_________________________________________ .</a:t>
            </a:r>
          </a:p>
          <a:p>
            <a:pPr marL="342900" lvl="0" indent="-342900">
              <a:buAutoNum type="arabicPeriod" startAt="2"/>
            </a:pPr>
            <a:r>
              <a:rPr lang="en-US" sz="2400" dirty="0" err="1">
                <a:solidFill>
                  <a:prstClr val="black"/>
                </a:solidFill>
              </a:rPr>
              <a:t>Wir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lernen</a:t>
            </a:r>
            <a:r>
              <a:rPr lang="en-US" sz="2400" dirty="0">
                <a:solidFill>
                  <a:prstClr val="black"/>
                </a:solidFill>
              </a:rPr>
              <a:t> Deutsch. 			</a:t>
            </a:r>
            <a:r>
              <a:rPr lang="en-US" sz="2400" dirty="0" err="1">
                <a:solidFill>
                  <a:prstClr val="black"/>
                </a:solidFill>
              </a:rPr>
              <a:t>Wir</a:t>
            </a:r>
            <a:r>
              <a:rPr lang="en-US" sz="2400" dirty="0">
                <a:solidFill>
                  <a:prstClr val="black"/>
                </a:solidFill>
              </a:rPr>
              <a:t>________________________________________.</a:t>
            </a:r>
          </a:p>
          <a:p>
            <a:pPr marL="342900" lvl="0" indent="-342900">
              <a:buAutoNum type="arabicPeriod" startAt="2"/>
            </a:pPr>
            <a:r>
              <a:rPr lang="en-US" sz="2400" dirty="0" err="1">
                <a:solidFill>
                  <a:prstClr val="black"/>
                </a:solidFill>
              </a:rPr>
              <a:t>Ihr</a:t>
            </a:r>
            <a:r>
              <a:rPr lang="en-US" sz="2400" dirty="0">
                <a:solidFill>
                  <a:prstClr val="black"/>
                </a:solidFill>
              </a:rPr>
              <a:t> lest </a:t>
            </a:r>
            <a:r>
              <a:rPr lang="en-US" sz="2400" dirty="0" err="1">
                <a:solidFill>
                  <a:prstClr val="black"/>
                </a:solidFill>
              </a:rPr>
              <a:t>ein</a:t>
            </a:r>
            <a:r>
              <a:rPr lang="en-US" sz="2400" dirty="0">
                <a:solidFill>
                  <a:prstClr val="black"/>
                </a:solidFill>
              </a:rPr>
              <a:t> Buch. 				</a:t>
            </a:r>
            <a:r>
              <a:rPr lang="en-US" sz="2400" dirty="0" err="1">
                <a:solidFill>
                  <a:prstClr val="black"/>
                </a:solidFill>
              </a:rPr>
              <a:t>Ihr</a:t>
            </a:r>
            <a:r>
              <a:rPr lang="en-US" sz="2400" dirty="0">
                <a:solidFill>
                  <a:prstClr val="black"/>
                </a:solidFill>
              </a:rPr>
              <a:t>________________________________________ .</a:t>
            </a:r>
          </a:p>
          <a:p>
            <a:pPr marL="342900" lvl="0" indent="-342900">
              <a:buAutoNum type="arabicPeriod" startAt="2"/>
            </a:pPr>
            <a:r>
              <a:rPr lang="en-US" sz="2400" dirty="0">
                <a:solidFill>
                  <a:prstClr val="black"/>
                </a:solidFill>
              </a:rPr>
              <a:t>Sie </a:t>
            </a:r>
            <a:r>
              <a:rPr lang="en-US" sz="2400" dirty="0" err="1">
                <a:solidFill>
                  <a:prstClr val="black"/>
                </a:solidFill>
              </a:rPr>
              <a:t>hören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Musik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mit</a:t>
            </a:r>
            <a:r>
              <a:rPr lang="en-US" sz="2400" dirty="0">
                <a:solidFill>
                  <a:prstClr val="black"/>
                </a:solidFill>
              </a:rPr>
              <a:t>. 			Sie_________________________________________.</a:t>
            </a:r>
          </a:p>
          <a:p>
            <a:pPr marL="342900" lvl="0" indent="-342900">
              <a:buAutoNum type="arabicPeriod" startAt="2"/>
            </a:pPr>
            <a:endParaRPr lang="en-US" sz="2400" dirty="0">
              <a:solidFill>
                <a:prstClr val="black"/>
              </a:solidFill>
            </a:endParaRPr>
          </a:p>
          <a:p>
            <a:pPr marL="342900" lvl="0" indent="-342900">
              <a:buAutoNum type="arabicPeriod" startAt="2"/>
            </a:pPr>
            <a:endParaRPr lang="en-US" sz="2400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marL="342900" lvl="0" indent="-342900">
              <a:buAutoNum type="arabicPeriod" startAt="2"/>
            </a:pPr>
            <a:endParaRPr lang="en-US" dirty="0">
              <a:solidFill>
                <a:prstClr val="black"/>
              </a:solidFill>
            </a:endParaRPr>
          </a:p>
          <a:p>
            <a:pPr marL="342900" lvl="0" indent="-342900">
              <a:buAutoNum type="arabicPeriod" startAt="2"/>
            </a:pPr>
            <a:endParaRPr lang="en-US" dirty="0">
              <a:solidFill>
                <a:prstClr val="black"/>
              </a:solidFill>
            </a:endParaRPr>
          </a:p>
          <a:p>
            <a:pPr marL="342900" lvl="0" indent="-342900">
              <a:buAutoNum type="arabicPeriod" startAt="2"/>
            </a:pPr>
            <a:endParaRPr lang="en-US" dirty="0">
              <a:solidFill>
                <a:prstClr val="black"/>
              </a:solidFill>
            </a:endParaRPr>
          </a:p>
          <a:p>
            <a:pPr marL="342900" lvl="0" indent="-342900">
              <a:buAutoNum type="arabicPeriod" startAt="2"/>
            </a:pPr>
            <a:endParaRPr lang="en-US" dirty="0">
              <a:solidFill>
                <a:prstClr val="black"/>
              </a:solidFill>
            </a:endParaRPr>
          </a:p>
          <a:p>
            <a:pPr marL="342900" lvl="0" indent="-342900">
              <a:buAutoNum type="arabicPeriod" startAt="2"/>
            </a:pPr>
            <a:endParaRPr lang="en-US" dirty="0">
              <a:solidFill>
                <a:prstClr val="black"/>
              </a:solidFill>
            </a:endParaRPr>
          </a:p>
          <a:p>
            <a:pPr marL="342900" lvl="0" indent="-342900">
              <a:buAutoNum type="arabicPeriod" startAt="2"/>
            </a:pPr>
            <a:endParaRPr lang="en-US" dirty="0">
              <a:solidFill>
                <a:prstClr val="black"/>
              </a:solidFill>
            </a:endParaRPr>
          </a:p>
          <a:p>
            <a:pPr marL="342900" lvl="0" indent="-342900">
              <a:buAutoNum type="arabicPeriod" startAt="2"/>
            </a:pPr>
            <a:endParaRPr lang="en-US" dirty="0">
              <a:solidFill>
                <a:prstClr val="black"/>
              </a:solidFill>
            </a:endParaRPr>
          </a:p>
          <a:p>
            <a:pPr marL="342900" lvl="0" indent="-342900">
              <a:buAutoNum type="arabicPeriod" startAt="2"/>
            </a:pPr>
            <a:endParaRPr lang="en-US" dirty="0">
              <a:solidFill>
                <a:prstClr val="black"/>
              </a:solidFill>
            </a:endParaRPr>
          </a:p>
          <a:p>
            <a:pPr marL="342900" lvl="0" indent="-342900">
              <a:buAutoNum type="arabicPeriod" startAt="2"/>
            </a:pPr>
            <a:endParaRPr lang="en-US" dirty="0">
              <a:solidFill>
                <a:prstClr val="black"/>
              </a:solidFill>
            </a:endParaRPr>
          </a:p>
          <a:p>
            <a:pPr marL="342900" lvl="0" indent="-342900">
              <a:buAutoNum type="arabicPeriod" startAt="2"/>
            </a:pPr>
            <a:endParaRPr lang="en-US" dirty="0">
              <a:solidFill>
                <a:prstClr val="black"/>
              </a:solidFill>
            </a:endParaRPr>
          </a:p>
          <a:p>
            <a:pPr marL="342900" lvl="0" indent="-342900">
              <a:buAutoNum type="arabicPeriod" startAt="2"/>
            </a:pPr>
            <a:endParaRPr lang="en-US" dirty="0">
              <a:solidFill>
                <a:prstClr val="black"/>
              </a:solidFill>
            </a:endParaRPr>
          </a:p>
          <a:p>
            <a:pPr marL="342900" lvl="0" indent="-342900">
              <a:buAutoNum type="arabicPeriod" startAt="2"/>
            </a:pPr>
            <a:endParaRPr lang="en-US" dirty="0">
              <a:solidFill>
                <a:prstClr val="black"/>
              </a:solidFill>
            </a:endParaRPr>
          </a:p>
          <a:p>
            <a:pPr marL="342900" lvl="0" indent="-342900">
              <a:buAutoNum type="arabicPeriod" startAt="2"/>
            </a:pPr>
            <a:endParaRPr lang="en-US" dirty="0">
              <a:solidFill>
                <a:prstClr val="black"/>
              </a:solidFill>
            </a:endParaRPr>
          </a:p>
          <a:p>
            <a:pPr marL="342900" lvl="0" indent="-342900">
              <a:buAutoNum type="arabicPeriod" startAt="2"/>
            </a:pPr>
            <a:endParaRPr lang="en-US" dirty="0">
              <a:solidFill>
                <a:prstClr val="black"/>
              </a:solidFill>
            </a:endParaRPr>
          </a:p>
          <a:p>
            <a:pPr marL="342900" lvl="0" indent="-342900">
              <a:buAutoNum type="arabicPeriod" startAt="2"/>
            </a:pPr>
            <a:endParaRPr lang="en-US" dirty="0">
              <a:solidFill>
                <a:prstClr val="black"/>
              </a:solidFill>
            </a:endParaRPr>
          </a:p>
          <a:p>
            <a:pPr marL="342900" lvl="0" indent="-342900">
              <a:buAutoNum type="arabicPeriod" startAt="2"/>
            </a:pPr>
            <a:endParaRPr lang="en-US" dirty="0">
              <a:solidFill>
                <a:prstClr val="black"/>
              </a:solidFill>
            </a:endParaRPr>
          </a:p>
          <a:p>
            <a:pPr marL="342900" lvl="0" indent="-342900">
              <a:buAutoNum type="arabicPeriod" startAt="2"/>
            </a:pPr>
            <a:endParaRPr lang="en-US" dirty="0">
              <a:solidFill>
                <a:prstClr val="black"/>
              </a:solidFill>
            </a:endParaRPr>
          </a:p>
          <a:p>
            <a:pPr marL="342900" lvl="0" indent="-342900">
              <a:buAutoNum type="arabicPeriod" startAt="2"/>
            </a:pPr>
            <a:endParaRPr lang="en-US" dirty="0">
              <a:solidFill>
                <a:prstClr val="black"/>
              </a:solidFill>
            </a:endParaRPr>
          </a:p>
          <a:p>
            <a:pPr marL="342900" lvl="0" indent="-342900">
              <a:buAutoNum type="arabicPeriod" startAt="2"/>
            </a:pPr>
            <a:endParaRPr lang="en-US" dirty="0">
              <a:solidFill>
                <a:prstClr val="black"/>
              </a:solidFill>
            </a:endParaRPr>
          </a:p>
          <a:p>
            <a:pPr marL="342900" lvl="0" indent="-342900">
              <a:buAutoNum type="arabicPeriod" startAt="2"/>
            </a:pPr>
            <a:endParaRPr lang="en-US" dirty="0">
              <a:solidFill>
                <a:prstClr val="black"/>
              </a:solidFill>
            </a:endParaRPr>
          </a:p>
          <a:p>
            <a:pPr marL="342900" lvl="0" indent="-342900">
              <a:buAutoNum type="arabicPeriod" startAt="2"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80BE82C-BDCB-4B28-9BF8-00938AA933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9683" y="364851"/>
            <a:ext cx="2303393" cy="128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233996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54</TotalTime>
  <Words>182</Words>
  <Application>Microsoft Office PowerPoint</Application>
  <PresentationFormat>Widescreen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Century Schoolbook</vt:lpstr>
      <vt:lpstr>Corbel</vt:lpstr>
      <vt:lpstr>Feathered</vt:lpstr>
      <vt:lpstr>Futur I  </vt:lpstr>
      <vt:lpstr>Die Bildung des Futurs (građenje futura)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 I  Übung</dc:title>
  <dc:creator>Kompjuter</dc:creator>
  <cp:lastModifiedBy>Kompjuter</cp:lastModifiedBy>
  <cp:revision>7</cp:revision>
  <dcterms:created xsi:type="dcterms:W3CDTF">2020-03-20T15:46:47Z</dcterms:created>
  <dcterms:modified xsi:type="dcterms:W3CDTF">2020-03-20T17:03:29Z</dcterms:modified>
</cp:coreProperties>
</file>